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8" r:id="rId12"/>
    <p:sldId id="265" r:id="rId13"/>
    <p:sldId id="266" r:id="rId14"/>
    <p:sldId id="26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567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68313" y="1196975"/>
            <a:ext cx="8207375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69900" y="2422525"/>
            <a:ext cx="8212138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74750"/>
            <a:ext cx="40386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74750"/>
            <a:ext cx="40386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91567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457200" y="190500"/>
            <a:ext cx="82296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457200" y="1174750"/>
            <a:ext cx="82296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645920"/>
            <a:ext cx="5745480" cy="1198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37C1E"/>
                </a:solidFill>
              </a:defRPr>
            </a:pPr>
            <a:r>
              <a:t>Passive Reconnaissance </a:t>
            </a:r>
          </a:p>
          <a:p>
            <a:pPr>
              <a:defRPr sz="3600" b="1">
                <a:solidFill>
                  <a:srgbClr val="F37C1E"/>
                </a:solidFill>
              </a:defRPr>
            </a:pPr>
            <a:r>
              <a:t>Project Report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292608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>
                <a:solidFill>
                  <a:srgbClr val="323232"/>
                </a:solidFill>
              </a:defRPr>
            </a:pPr>
            <a:r>
              <a:t>Prepared by: Bernard Mbata</a:t>
            </a:r>
          </a:p>
          <a:p>
            <a:r>
              <a:t>Date: October 21, 2025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668655" y="781685"/>
            <a:ext cx="457200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defRPr sz="2800" b="1">
                <a:solidFill>
                  <a:srgbClr val="F37C1E"/>
                </a:solidFill>
              </a:defRPr>
            </a:pPr>
            <a:r>
              <a:rPr>
                <a:sym typeface="+mn-ea"/>
              </a:rPr>
              <a:t>Recommendations (Short </a:t>
            </a:r>
            <a:r>
              <a:rPr lang="en-US">
                <a:sym typeface="+mn-ea"/>
              </a:rPr>
              <a:t> </a:t>
            </a:r>
            <a:r>
              <a:rPr>
                <a:sym typeface="+mn-ea"/>
              </a:rPr>
              <a:t>Term &amp; Ongoing)</a:t>
            </a:r>
            <a:endParaRPr>
              <a:sym typeface="+mn-ea"/>
            </a:endParaRPr>
          </a:p>
          <a:p>
            <a:pPr algn="l">
              <a:defRPr sz="2800" b="1">
                <a:solidFill>
                  <a:srgbClr val="F37C1E"/>
                </a:solidFill>
              </a:defRPr>
            </a:pPr>
            <a:endParaRPr lang="en-US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58190" y="2165350"/>
            <a:ext cx="457200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defRPr sz="1400">
                <a:solidFill>
                  <a:srgbClr val="323232"/>
                </a:solidFill>
              </a:defRPr>
            </a:pPr>
            <a:r>
              <a:rPr>
                <a:sym typeface="+mn-ea"/>
              </a:rPr>
              <a:t>• Harden staging/dev environments or restrict via VPN</a:t>
            </a:r>
            <a:endParaRPr>
              <a:sym typeface="+mn-ea"/>
            </a:endParaRPr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>
                <a:sym typeface="+mn-ea"/>
              </a:rPr>
              <a:t>• Implement GitHub secret scanning</a:t>
            </a:r>
            <a:endParaRPr>
              <a:sym typeface="+mn-ea"/>
            </a:endParaRPr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>
                <a:sym typeface="+mn-ea"/>
              </a:rPr>
              <a:t>• Enforce least-privilege IAM policies</a:t>
            </a:r>
            <a:endParaRPr>
              <a:sym typeface="+mn-ea"/>
            </a:endParaRPr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>
                <a:sym typeface="+mn-ea"/>
              </a:rPr>
              <a:t>• Continuous OSINT monitoring</a:t>
            </a:r>
            <a:endParaRPr>
              <a:sym typeface="+mn-ea"/>
            </a:endParaRPr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>
                <a:sym typeface="+mn-ea"/>
              </a:rPr>
              <a:t>• SOC integration and training</a:t>
            </a:r>
            <a:endParaRPr>
              <a:sym typeface="+mn-ea"/>
            </a:endParaRPr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>
                <a:sym typeface="+mn-ea"/>
              </a:rPr>
              <a:t>• Conduct active testing post-remediation</a:t>
            </a:r>
            <a:endParaRPr lang="en-US"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t>Technical Remediation Commands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8229600" cy="4389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23232"/>
                </a:solidFill>
              </a:defRPr>
            </a:pPr>
            <a:r>
              <a:t>Disable directory listing on web servers: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Apache: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  sudo sed -i 's/Options Indexes/Options -Indexes/' /etc/apache2/sites-available/*.conf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  sudo systemctl reload apache2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Nginx: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  autoindex off; then sudo nginx -s reload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Check for public buckets &amp; lock them: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AWS CLI: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  aws s3api get-bucket-acl --bucket BUCKETNAME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  aws s3api put-bucket-acl --bucket BUCKETNAME --acl private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Revoke any exposed keys: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AWS: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  aws iam delete-access-key --user-name USER --access-key-id KEYID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Request Wayback removal (if content removed from origin):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https://help.archive.org/hc/en-us/articles/360004695872-Removing-or-replacing-captures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Add secret scanning to repos: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GitHub: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  Enable secret scanning and alerts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  Use git-secrets pre-commit hook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t>Conclusion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7927340" cy="1383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23232"/>
                </a:solidFill>
              </a:defRPr>
            </a:pPr>
            <a:r>
              <a:t>This case study demonstrates how exposed assets and archived data can reveal critical 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information to attackers.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Mitigating exposure requires immediate remediation, monitoring, and long-term defensive controls.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Prepared by: Bernard Mbata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11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t>Thank You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8229600" cy="4389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23232"/>
                </a:solidFill>
              </a:defRPr>
            </a:pPr>
            <a:r>
              <a:t>Thank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12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t>Executive Summary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7573010" cy="15995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23232"/>
                </a:solidFill>
              </a:defRPr>
            </a:pPr>
            <a:r>
              <a:t>This passive reconnaissance project identified publicly accessible data for MegaCorp One 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using only OSINT techniques.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Key findings include publicly accessible directories, archived pages with contact emails, 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and exposed subdomains.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Objective: Demonstrate how passive intelligence gathering identifies potential attack surfaces.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t>Methodology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7008495" cy="22453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23232"/>
                </a:solidFill>
              </a:defRPr>
            </a:pPr>
            <a:r>
              <a:t>Tools &amp; Sources: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Amass (passive)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Whois lookups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Wayback Machine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Directory browsing</a:t>
            </a:r>
            <a:r>
              <a:rPr lang="en-US"/>
              <a:t>/Google dork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Manual OSINT verification</a:t>
            </a:r>
          </a:p>
          <a:p>
            <a:pPr indent="0">
              <a:buFont typeface="Arial" panose="020B0604020202020204" pitchFamily="34" charset="0"/>
              <a:buNone/>
              <a:defRPr sz="1400">
                <a:solidFill>
                  <a:srgbClr val="323232"/>
                </a:solidFill>
              </a:defRPr>
            </a:pPr>
          </a:p>
          <a:p>
            <a:pPr marL="285750" indent="-285750">
              <a:buFont typeface="Arial" panose="020B0604020202020204" pitchFamily="34" charset="0"/>
              <a:buChar char="•"/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Rules: No active scanning or probing performed. Only publicly available data collected.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t>Finding A — Whois Domain Enumeration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843915"/>
            <a:ext cx="7467600" cy="24612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23232"/>
                </a:solidFill>
              </a:defRPr>
            </a:pPr>
            <a:r>
              <a:t>The Whois command was used to identify MegaCorp One’s domain registrar, name servers, 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and DNSSEC configuration.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The query revealed: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Registrar: Gandi SAS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Name Servers: ns1, ns2, ns3.megacorpone.com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Domain Creation Date: 2013-01-22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Expiry Date: 2024-01-22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This confirms the organization’s DNS infrastructure and hosting provider, information 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that could be</a:t>
            </a:r>
            <a:r>
              <a:rPr lang="en-US"/>
              <a:t> </a:t>
            </a:r>
            <a:r>
              <a:t>leveraged for social engineering or DNS-based reconnaissance.</a:t>
            </a:r>
          </a:p>
        </p:txBody>
      </p:sp>
      <p:pic>
        <p:nvPicPr>
          <p:cNvPr id="4" name="Picture 3" descr="03604352-F879-45E9-B518-3270FBA6F900.jpe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2600" y="3304540"/>
            <a:ext cx="4952365" cy="32861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7781925" cy="95313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rPr lang="en-US"/>
              <a:t>JSON metadata returned by GitHub’s API for </a:t>
            </a:r>
            <a:endParaRPr lang="en-US"/>
          </a:p>
          <a:p>
            <a:pPr>
              <a:defRPr sz="2800" b="1">
                <a:solidFill>
                  <a:srgbClr val="F37C1E"/>
                </a:solidFill>
              </a:defRPr>
            </a:pPr>
            <a:r>
              <a:rPr lang="en-US"/>
              <a:t>public repo.</a:t>
            </a:r>
            <a:endParaRPr lang="en-US"/>
          </a:p>
        </p:txBody>
      </p:sp>
      <p:pic>
        <p:nvPicPr>
          <p:cNvPr id="4" name="Picture 3" descr="C:/Users/mbata/Downloads/IMG_10954455444.jpegIMG_10954455444"/>
          <p:cNvPicPr>
            <a:picLocks noChangeAspect="1"/>
          </p:cNvPicPr>
          <p:nvPr/>
        </p:nvPicPr>
        <p:blipFill>
          <a:blip r:embed="rId1"/>
          <a:srcRect t="8637" b="8637"/>
          <a:stretch>
            <a:fillRect/>
          </a:stretch>
        </p:blipFill>
        <p:spPr>
          <a:xfrm>
            <a:off x="5093335" y="927100"/>
            <a:ext cx="3657600" cy="5930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5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13335" y="1318895"/>
            <a:ext cx="5080000" cy="6029325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buFont typeface="Arial" panose="020B0604020202020204"/>
              <a:buChar char="•"/>
            </a:pPr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Repo identity &amp; URLs — name, full_name, html_url, clone_url, git_url, ssh_url.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/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→ lets you locate and fetch the repo (read-only for public repos) and see its web view/readme.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>
              <a:buFont typeface="Arial" panose="020B0604020202020204"/>
              <a:buChar char="•"/>
            </a:pPr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Owner info — owner.login, owner.html_url, avatar, id.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/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→ helps map people/orgs, find other repos, LinkedIn/GitHub profiles.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>
              <a:buFont typeface="Arial" panose="020B0604020202020204"/>
              <a:buChar char="•"/>
            </a:pPr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Timestamps — created_at, updated_at, pushed_at.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/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→ indicates activity level and recent changes (active projects may expose recent credentials or infrastructure changes).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>
              <a:buFont typeface="Arial" panose="020B0604020202020204"/>
              <a:buChar char="•"/>
            </a:pPr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Counts &amp; popularity — stargazers_count, watchers_count, forks_count, size.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/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→ shows how widely used and forked the code is (more forks = more places to check).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>
              <a:buFont typeface="Arial" panose="020B0604020202020204"/>
              <a:buChar char="•"/>
            </a:pPr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Endpoints for related resources — issues_url, pulls_url, commits_url, releases_url, contents_url.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/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→ these let you passively enumerate issues/PRs/commits/releases which often contain useful context or links.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>
              <a:buFont typeface="Arial" panose="020B0604020202020204"/>
              <a:buChar char="•"/>
            </a:pPr>
            <a:r>
              <a:rPr sz="1600" b="0" i="0">
                <a:solidFill>
                  <a:srgbClr val="242424"/>
                </a:solidFill>
                <a:latin typeface="Segoe UI" panose="020B0502040204020203"/>
                <a:ea typeface="Segoe UI" panose="020B0502040204020203"/>
              </a:rPr>
              <a:t>Language / homepage / topics — language, homepage.</a:t>
            </a:r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  <a:p>
            <a:pPr marL="0" indent="0"/>
            <a:endParaRPr sz="1600" b="0" i="0">
              <a:solidFill>
                <a:srgbClr val="242424"/>
              </a:solidFill>
              <a:latin typeface="Segoe UI" panose="020B0502040204020203"/>
              <a:ea typeface="Segoe UI" panose="020B0502040204020203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698944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37C1E"/>
                </a:solidFill>
              </a:defRPr>
            </a:pPr>
            <a:r>
              <a:rPr>
                <a:sym typeface="+mn-ea"/>
              </a:rPr>
              <a:t>Wayback Machine Archived Contact List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6908800" cy="15995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>
                <a:solidFill>
                  <a:srgbClr val="323232"/>
                </a:solidFill>
              </a:defRPr>
            </a:pPr>
            <a:r>
              <a:t>The current site mirrors archived contact info, meaning exposure persists.</a:t>
            </a:r>
          </a:p>
          <a:p>
            <a:pPr algn="l">
              <a:defRPr sz="1400">
                <a:solidFill>
                  <a:srgbClr val="323232"/>
                </a:solidFill>
              </a:defRPr>
            </a:pPr>
            <a:r>
              <a:rPr>
                <a:sym typeface="+mn-ea"/>
              </a:rPr>
              <a:t>Archived pages contained names, roles, and emails of executives</a:t>
            </a:r>
            <a:endParaRPr>
              <a:sym typeface="+mn-ea"/>
            </a:endParaRPr>
          </a:p>
          <a:p>
            <a:pPr algn="l">
              <a:defRPr sz="1400">
                <a:solidFill>
                  <a:srgbClr val="323232"/>
                </a:solidFill>
              </a:defRPr>
            </a:pPr>
            <a:r>
              <a:rPr>
                <a:sym typeface="+mn-ea"/>
              </a:rPr>
              <a:t> (joe@megacorpone.com, mcarlow@megacorpone.com, alan@megacorpone.com).</a:t>
            </a:r>
            <a:endParaRPr>
              <a:sym typeface="+mn-ea"/>
            </a:endParaRPr>
          </a:p>
          <a:p>
            <a:pPr algn="l">
              <a:defRPr sz="1400">
                <a:solidFill>
                  <a:srgbClr val="323232"/>
                </a:solidFill>
              </a:defRPr>
            </a:pPr>
          </a:p>
          <a:p>
            <a:pPr algn="l">
              <a:defRPr sz="1400">
                <a:solidFill>
                  <a:srgbClr val="323232"/>
                </a:solidFill>
              </a:defRPr>
            </a:pPr>
          </a:p>
          <a:p>
            <a:pPr algn="l">
              <a:defRPr sz="1400">
                <a:solidFill>
                  <a:srgbClr val="323232"/>
                </a:solidFill>
              </a:defRPr>
            </a:pPr>
            <a:r>
              <a:t>Risk: High — still accessible publicly</a:t>
            </a:r>
            <a:r>
              <a:rPr lang="en-US"/>
              <a:t> and enables phishing and impersonation attacks</a:t>
            </a:r>
          </a:p>
          <a:p>
            <a:pPr algn="l">
              <a:defRPr sz="1400">
                <a:solidFill>
                  <a:srgbClr val="323232"/>
                </a:solidFill>
              </a:defRPr>
            </a:pPr>
            <a:r>
              <a:t>Recommendation: Replace direct emails with contact forms.</a:t>
            </a:r>
          </a:p>
        </p:txBody>
      </p:sp>
      <p:pic>
        <p:nvPicPr>
          <p:cNvPr id="4" name="Picture 3" descr="2A10F186-1172-4771-8F88-A0D8496B49BB.jpe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3270" y="3062605"/>
            <a:ext cx="3657600" cy="228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6</a:t>
            </a:r>
          </a:p>
        </p:txBody>
      </p:sp>
      <p:pic>
        <p:nvPicPr>
          <p:cNvPr id="6" name="Picture 5" descr="75724170-3BA6-4C0A-AC79-6E3720835CDA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062605"/>
            <a:ext cx="36576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6682740" cy="95313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t>Finding D — Directory Index Exposure</a:t>
            </a:r>
          </a:p>
          <a:p>
            <a:pPr>
              <a:defRPr sz="2800" b="1">
                <a:solidFill>
                  <a:srgbClr val="F37C1E"/>
                </a:solidFill>
              </a:defRPr>
            </a:pPr>
          </a:p>
        </p:txBody>
      </p:sp>
      <p:sp>
        <p:nvSpPr>
          <p:cNvPr id="3" name="TextBox 2"/>
          <p:cNvSpPr txBox="1"/>
          <p:nvPr/>
        </p:nvSpPr>
        <p:spPr>
          <a:xfrm>
            <a:off x="640080" y="1099820"/>
            <a:ext cx="6928485" cy="1746885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>
              <a:defRPr sz="1400">
                <a:solidFill>
                  <a:srgbClr val="323232"/>
                </a:solidFill>
              </a:defRPr>
            </a:pPr>
            <a:r>
              <a:rPr lang="en-US" b="1"/>
              <a:t>cmd: megacorpone.com filetype</a:t>
            </a:r>
            <a:endParaRPr lang="en-US" b="1"/>
          </a:p>
          <a:p>
            <a:pPr>
              <a:defRPr sz="1400">
                <a:solidFill>
                  <a:srgbClr val="323232"/>
                </a:solidFill>
              </a:defRPr>
            </a:pPr>
            <a:endParaRPr lang="en-US"/>
          </a:p>
          <a:p>
            <a:pPr>
              <a:defRPr sz="1400">
                <a:solidFill>
                  <a:srgbClr val="323232"/>
                </a:solidFill>
              </a:defRPr>
            </a:pPr>
            <a:r>
              <a:t>Accessible folders /assets/img/team/ and /assets/js/ listed internal images and scripts.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Risk: Medium — reveals file structures and staff details.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Recommendation: Disable directory listing and review access permissions.</a:t>
            </a:r>
          </a:p>
        </p:txBody>
      </p:sp>
      <p:pic>
        <p:nvPicPr>
          <p:cNvPr id="4" name="Picture 3" descr="C:/Users/mbata/OneDrive/Pictures/Screenshots 1/Screenshot 2025-10-21 151755.pngScreenshot 2025-10-21 15175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22630" y="2891155"/>
            <a:ext cx="3657600" cy="24422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7</a:t>
            </a:r>
          </a:p>
        </p:txBody>
      </p:sp>
      <p:pic>
        <p:nvPicPr>
          <p:cNvPr id="6" name="Picture 5" descr="Screenshot 2025-10-21 1514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3350" y="2877185"/>
            <a:ext cx="4488180" cy="24676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78815" y="365760"/>
            <a:ext cx="7550785" cy="95313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rPr lang="en-US"/>
              <a:t>DNS Enumeration and Domain Infrastruture</a:t>
            </a:r>
            <a:endParaRPr lang="en-US"/>
          </a:p>
          <a:p>
            <a:pPr>
              <a:defRPr sz="2800" b="1">
                <a:solidFill>
                  <a:srgbClr val="F37C1E"/>
                </a:solidFill>
              </a:defRPr>
            </a:pPr>
            <a:r>
              <a:rPr lang="en-US"/>
              <a:t>Mapping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7299325" cy="20300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23232"/>
                </a:solidFill>
              </a:defRPr>
            </a:pPr>
            <a:r>
              <a:rPr lang="en-US" b="1"/>
              <a:t>cmd: amass enum -passive -d megacorpone -o amass-passive.txt</a:t>
            </a:r>
            <a:endParaRPr lang="en-US" b="1"/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 lang="en-US"/>
              <a:t>During passive reconnaissance, several DNS records and subdomains were identified for</a:t>
            </a:r>
            <a:endParaRPr lang="en-US"/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 lang="en-US"/>
              <a:t>the target organization megacorpone.com.</a:t>
            </a:r>
            <a:endParaRPr lang="en-US"/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 lang="en-US"/>
              <a:t>Enumeration revealed critical infrastruture components including mail servers, administra-</a:t>
            </a:r>
            <a:endParaRPr lang="en-US"/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 lang="en-US"/>
              <a:t>tive portals, and VPN ebdpoints. The findings show multiple IPs within the 167.114.x.x ran-</a:t>
            </a:r>
            <a:endParaRPr lang="en-US"/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 lang="en-US"/>
              <a:t>ge, belonging to the same ASN, suggesting centralized hosting under a single provider.</a:t>
            </a:r>
            <a:endParaRPr lang="en-US"/>
          </a:p>
          <a:p>
            <a:pPr>
              <a:defRPr sz="1400">
                <a:solidFill>
                  <a:srgbClr val="323232"/>
                </a:solidFill>
              </a:defRPr>
            </a:pPr>
            <a:endParaRPr lang="en-US"/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 lang="en-US"/>
              <a:t>Risk level: High- These records can be used to map the attack surface, identify potential</a:t>
            </a:r>
            <a:endParaRPr lang="en-US"/>
          </a:p>
          <a:p>
            <a:pPr>
              <a:defRPr sz="1400">
                <a:solidFill>
                  <a:srgbClr val="323232"/>
                </a:solidFill>
              </a:defRPr>
            </a:pPr>
            <a:r>
              <a:rPr lang="en-US"/>
              <a:t>misconfiguration, and target systems in later active reconnais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9</a:t>
            </a:r>
          </a:p>
        </p:txBody>
      </p:sp>
      <p:pic>
        <p:nvPicPr>
          <p:cNvPr id="5" name="Picture 4" descr="IMG_108307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2466975" y="1705610"/>
            <a:ext cx="328231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4008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37C1E"/>
                </a:solidFill>
              </a:defRPr>
            </a:pPr>
            <a:r>
              <a:t>Recommendations (Immediate)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6266180" cy="37534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23232"/>
                </a:solidFill>
              </a:defRPr>
            </a:pPr>
            <a:r>
              <a:t>• Disable directory indexing (Apache: Options -Indexes / Nginx: autoindex off)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Lock cloud buckets and restrict public access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Revoke exposed credentials</a:t>
            </a:r>
          </a:p>
          <a:p>
            <a:pPr>
              <a:defRPr sz="1400">
                <a:solidFill>
                  <a:srgbClr val="323232"/>
                </a:solidFill>
              </a:defRPr>
            </a:pPr>
            <a:r>
              <a:t>• Remove sensitive files and request Wayback removal</a:t>
            </a: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  <a:p>
            <a:pPr>
              <a:defRPr sz="1400">
                <a:solidFill>
                  <a:srgbClr val="323232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8229600" y="6217920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000">
                <a:solidFill>
                  <a:srgbClr val="808080"/>
                </a:solidFill>
              </a:defRPr>
            </a:pPr>
            <a:r>
              <a:t>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4880</Words>
  <Application>WPS Presentation</Application>
  <PresentationFormat>On-screen Show (4:3)</PresentationFormat>
  <Paragraphs>185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Segoe UI</vt:lpstr>
      <vt:lpstr>Blue Waves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Bernard Mbata</cp:lastModifiedBy>
  <cp:revision>4</cp:revision>
  <dcterms:created xsi:type="dcterms:W3CDTF">2013-01-27T09:14:00Z</dcterms:created>
  <dcterms:modified xsi:type="dcterms:W3CDTF">2025-10-27T19:22:18Z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38F09BA64C004BC5BE5C3148C9643221_13</vt:lpwstr>
  </property>
  <property fmtid="{D5CDD505-2E9C-101B-9397-08002B2CF9AE}" pid="3" name="KSOProductBuildVer">
    <vt:lpwstr>1033-12.2.0.23131</vt:lpwstr>
  </property>
</Properties>
</file>

<file path=docProps/thumbnail.jpeg>
</file>